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60" r:id="rId4"/>
    <p:sldId id="261" r:id="rId5"/>
    <p:sldId id="262" r:id="rId6"/>
    <p:sldId id="263" r:id="rId7"/>
    <p:sldId id="264" r:id="rId8"/>
    <p:sldId id="265" r:id="rId9"/>
    <p:sldId id="266" r:id="rId10"/>
    <p:sldId id="268"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69" d="100"/>
          <a:sy n="69" d="100"/>
        </p:scale>
        <p:origin x="-14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152503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0282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78328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8639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15188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70440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20066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9008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71758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9141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F6E9-3E99-46F4-990F-5581472CE26B}"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369ED62-ABE0-44F9-A60C-50F8E7A1AB8C}" type="slidenum">
              <a:rPr lang="sr-Latn-RS" smtClean="0"/>
              <a:t>‹#›</a:t>
            </a:fld>
            <a:endParaRPr lang="sr-Latn-RS"/>
          </a:p>
        </p:txBody>
      </p:sp>
    </p:spTree>
    <p:extLst>
      <p:ext uri="{BB962C8B-B14F-4D97-AF65-F5344CB8AC3E}">
        <p14:creationId xmlns:p14="http://schemas.microsoft.com/office/powerpoint/2010/main" val="307136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65000"/>
                <a:lumOff val="35000"/>
                <a:alpha val="55000"/>
              </a:schemeClr>
            </a:gs>
            <a:gs pos="10836">
              <a:srgbClr val="AFC3E9"/>
            </a:gs>
            <a:gs pos="21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AF6E9-3E99-46F4-990F-5581472CE26B}" type="datetimeFigureOut">
              <a:rPr lang="sr-Latn-RS" smtClean="0"/>
              <a:t>31.5.2020.</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9ED62-ABE0-44F9-A60C-50F8E7A1AB8C}" type="slidenum">
              <a:rPr lang="sr-Latn-RS" smtClean="0"/>
              <a:t>‹#›</a:t>
            </a:fld>
            <a:endParaRPr lang="sr-Latn-RS"/>
          </a:p>
        </p:txBody>
      </p:sp>
    </p:spTree>
    <p:extLst>
      <p:ext uri="{BB962C8B-B14F-4D97-AF65-F5344CB8AC3E}">
        <p14:creationId xmlns:p14="http://schemas.microsoft.com/office/powerpoint/2010/main" val="269864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gagaimagine/Bookmarks" TargetMode="External"/><Relationship Id="rId2" Type="http://schemas.openxmlformats.org/officeDocument/2006/relationships/hyperlink" Target="https://prezi.com/p/vwroj8w4qtti/?present=1"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ordwall.net/play/2309/548/332" TargetMode="External"/><Relationship Id="rId4" Type="http://schemas.openxmlformats.org/officeDocument/2006/relationships/hyperlink" Target="https://wordwall.net/sh/resource/242672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ordwall.net/sh/resource/2426723"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73" t="-1567" r="12827" b="15192"/>
          <a:stretch/>
        </p:blipFill>
        <p:spPr bwMode="auto">
          <a:xfrm>
            <a:off x="209956" y="476672"/>
            <a:ext cx="8754117"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0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1470025"/>
          </a:xfrm>
        </p:spPr>
        <p:txBody>
          <a:bodyPr>
            <a:normAutofit fontScale="90000"/>
          </a:bodyPr>
          <a:lstStyle/>
          <a:p>
            <a:r>
              <a:rPr lang="sr-Cyrl-RS" b="1" dirty="0" smtClean="0">
                <a:latin typeface="Times New Roman" pitchFamily="18" charset="0"/>
                <a:cs typeface="Times New Roman" pitchFamily="18" charset="0"/>
              </a:rPr>
              <a:t>КОРИСНИ ЛИНКОВИ</a:t>
            </a:r>
            <a:r>
              <a:rPr lang="sr-Latn-RS" b="1" dirty="0" smtClean="0">
                <a:latin typeface="Times New Roman" pitchFamily="18" charset="0"/>
                <a:cs typeface="Times New Roman" pitchFamily="18" charset="0"/>
              </a:rPr>
              <a:t>:</a:t>
            </a:r>
            <a:br>
              <a:rPr lang="sr-Latn-RS" b="1" dirty="0" smtClean="0">
                <a:latin typeface="Times New Roman" pitchFamily="18" charset="0"/>
                <a:cs typeface="Times New Roman" pitchFamily="18" charset="0"/>
              </a:rPr>
            </a:br>
            <a:r>
              <a:rPr lang="sr-Latn-RS" b="1" dirty="0">
                <a:latin typeface="Times New Roman" pitchFamily="18" charset="0"/>
                <a:cs typeface="Times New Roman" pitchFamily="18" charset="0"/>
              </a:rPr>
              <a:t/>
            </a:r>
            <a:br>
              <a:rPr lang="sr-Latn-RS" b="1" dirty="0">
                <a:latin typeface="Times New Roman" pitchFamily="18" charset="0"/>
                <a:cs typeface="Times New Roman" pitchFamily="18" charset="0"/>
              </a:rPr>
            </a:br>
            <a:endParaRPr lang="sr-Latn-RS" b="1" dirty="0">
              <a:latin typeface="Times New Roman" pitchFamily="18" charset="0"/>
              <a:cs typeface="Times New Roman" pitchFamily="18" charset="0"/>
            </a:endParaRPr>
          </a:p>
        </p:txBody>
      </p:sp>
      <p:sp>
        <p:nvSpPr>
          <p:cNvPr id="3" name="Subtitle 2"/>
          <p:cNvSpPr>
            <a:spLocks noGrp="1"/>
          </p:cNvSpPr>
          <p:nvPr>
            <p:ph type="subTitle" idx="1"/>
          </p:nvPr>
        </p:nvSpPr>
        <p:spPr>
          <a:xfrm>
            <a:off x="323528" y="1700808"/>
            <a:ext cx="8496944" cy="5256584"/>
          </a:xfrm>
        </p:spPr>
        <p:txBody>
          <a:bodyPr>
            <a:normAutofit fontScale="70000" lnSpcReduction="20000"/>
          </a:bodyPr>
          <a:lstStyle/>
          <a:p>
            <a:pPr lvl="0" algn="l"/>
            <a:r>
              <a:rPr lang="sr-Cyrl-RS" sz="3300" b="1" dirty="0" smtClean="0">
                <a:solidFill>
                  <a:schemeClr val="tx1"/>
                </a:solidFill>
                <a:latin typeface="Times New Roman" pitchFamily="18" charset="0"/>
                <a:cs typeface="Times New Roman" pitchFamily="18" charset="0"/>
              </a:rPr>
              <a:t>ЛИНК </a:t>
            </a:r>
            <a:r>
              <a:rPr lang="sr-Cyrl-RS" sz="3300" b="1" dirty="0">
                <a:solidFill>
                  <a:schemeClr val="tx1"/>
                </a:solidFill>
                <a:latin typeface="Times New Roman" pitchFamily="18" charset="0"/>
                <a:cs typeface="Times New Roman" pitchFamily="18" charset="0"/>
              </a:rPr>
              <a:t>КА </a:t>
            </a:r>
            <a:r>
              <a:rPr lang="sr-Latn-RS" sz="3300" b="1" dirty="0">
                <a:solidFill>
                  <a:schemeClr val="tx1"/>
                </a:solidFill>
                <a:latin typeface="Times New Roman" pitchFamily="18" charset="0"/>
                <a:cs typeface="Times New Roman" pitchFamily="18" charset="0"/>
              </a:rPr>
              <a:t>PREZI </a:t>
            </a:r>
            <a:r>
              <a:rPr lang="sr-Cyrl-RS" sz="3300" b="1" dirty="0">
                <a:solidFill>
                  <a:schemeClr val="tx1"/>
                </a:solidFill>
                <a:latin typeface="Times New Roman" pitchFamily="18" charset="0"/>
                <a:cs typeface="Times New Roman" pitchFamily="18" charset="0"/>
              </a:rPr>
              <a:t>ПРЕЗЕНТАЦИЈИ</a:t>
            </a:r>
            <a:r>
              <a:rPr lang="sr-Cyrl-RS" sz="3300" b="1" dirty="0" smtClean="0">
                <a:solidFill>
                  <a:schemeClr val="tx1"/>
                </a:solidFill>
                <a:latin typeface="Times New Roman" pitchFamily="18" charset="0"/>
                <a:cs typeface="Times New Roman" pitchFamily="18" charset="0"/>
              </a:rPr>
              <a:t>:</a:t>
            </a:r>
            <a:endParaRPr lang="sr-Cyrl-RS" sz="3300" b="1" u="sng" dirty="0" smtClean="0">
              <a:solidFill>
                <a:schemeClr val="tx1"/>
              </a:solidFill>
              <a:latin typeface="Times New Roman" pitchFamily="18" charset="0"/>
              <a:cs typeface="Times New Roman" pitchFamily="18" charset="0"/>
              <a:hlinkClick r:id="rId2"/>
            </a:endParaRPr>
          </a:p>
          <a:p>
            <a:pPr algn="l"/>
            <a:r>
              <a:rPr lang="sr-Latn-RS" dirty="0" smtClean="0">
                <a:latin typeface="Times New Roman" pitchFamily="18" charset="0"/>
                <a:cs typeface="Times New Roman" pitchFamily="18" charset="0"/>
                <a:hlinkClick r:id="rId2"/>
              </a:rPr>
              <a:t>https</a:t>
            </a:r>
            <a:r>
              <a:rPr lang="sr-Latn-RS" dirty="0">
                <a:latin typeface="Times New Roman" pitchFamily="18" charset="0"/>
                <a:cs typeface="Times New Roman" pitchFamily="18" charset="0"/>
                <a:hlinkClick r:id="rId2"/>
              </a:rPr>
              <a:t>://prezi.com/p/vwroj8w4qtti/?</a:t>
            </a:r>
            <a:r>
              <a:rPr lang="sr-Latn-RS" dirty="0" smtClean="0">
                <a:latin typeface="Times New Roman" pitchFamily="18" charset="0"/>
                <a:cs typeface="Times New Roman" pitchFamily="18" charset="0"/>
                <a:hlinkClick r:id="rId2"/>
              </a:rPr>
              <a:t>present=1</a:t>
            </a:r>
            <a:endParaRPr lang="sr-Cyrl-RS" dirty="0" smtClean="0">
              <a:latin typeface="Times New Roman" pitchFamily="18" charset="0"/>
              <a:cs typeface="Times New Roman" pitchFamily="18" charset="0"/>
            </a:endParaRPr>
          </a:p>
          <a:p>
            <a:pPr algn="l"/>
            <a:r>
              <a:rPr lang="sr-Cyrl-RS" b="1" dirty="0" smtClean="0">
                <a:solidFill>
                  <a:schemeClr val="tx1"/>
                </a:solidFill>
                <a:latin typeface="Times New Roman" pitchFamily="18" charset="0"/>
                <a:cs typeface="Times New Roman" pitchFamily="18" charset="0"/>
              </a:rPr>
              <a:t>ЛИНК КА СТРАНИЦИ НА КОЈОЈ ОБЈАВЉУЈЕМ ДНЕВНЕ АКТИВНОСТИ И РАДОВЕ СВОЈИХ УЧЕНИКА:</a:t>
            </a:r>
            <a:r>
              <a:rPr lang="sr-Latn-RS" dirty="0">
                <a:latin typeface="Times New Roman" pitchFamily="18" charset="0"/>
                <a:cs typeface="Times New Roman" pitchFamily="18" charset="0"/>
                <a:hlinkClick r:id="rId3"/>
              </a:rPr>
              <a:t>https://padlet.com/gagaimagine/Bookmarks</a:t>
            </a:r>
            <a:endParaRPr lang="sr-Cyrl-RS" dirty="0" smtClean="0">
              <a:latin typeface="Times New Roman" pitchFamily="18" charset="0"/>
              <a:cs typeface="Times New Roman" pitchFamily="18" charset="0"/>
            </a:endParaRPr>
          </a:p>
          <a:p>
            <a:pPr lvl="0" algn="l"/>
            <a:r>
              <a:rPr lang="sr-Cyrl-RS" b="1" dirty="0" smtClean="0">
                <a:solidFill>
                  <a:schemeClr val="tx1"/>
                </a:solidFill>
                <a:latin typeface="Times New Roman" pitchFamily="18" charset="0"/>
                <a:cs typeface="Times New Roman" pitchFamily="18" charset="0"/>
              </a:rPr>
              <a:t>ЛИНК КА ЕДУКАТИВНИМ ИГРИЦАМА:</a:t>
            </a:r>
            <a:r>
              <a:rPr lang="sr-Latn-RS" dirty="0">
                <a:latin typeface="Times New Roman" pitchFamily="18" charset="0"/>
                <a:cs typeface="Times New Roman" pitchFamily="18" charset="0"/>
                <a:hlinkClick r:id="rId4"/>
              </a:rPr>
              <a:t>https://wordwall.net/sh/resource/2426723</a:t>
            </a:r>
            <a:endParaRPr lang="sr-Cyrl-RS" dirty="0" smtClean="0">
              <a:latin typeface="Times New Roman" pitchFamily="18" charset="0"/>
              <a:cs typeface="Times New Roman" pitchFamily="18" charset="0"/>
            </a:endParaRPr>
          </a:p>
          <a:p>
            <a:pPr algn="l"/>
            <a:r>
              <a:rPr lang="sr-Latn-RS" dirty="0" smtClean="0">
                <a:latin typeface="Times New Roman" pitchFamily="18" charset="0"/>
                <a:cs typeface="Times New Roman" pitchFamily="18" charset="0"/>
                <a:hlinkClick r:id="rId5"/>
              </a:rPr>
              <a:t>https</a:t>
            </a:r>
            <a:r>
              <a:rPr lang="sr-Latn-RS" dirty="0">
                <a:latin typeface="Times New Roman" pitchFamily="18" charset="0"/>
                <a:cs typeface="Times New Roman" pitchFamily="18" charset="0"/>
                <a:hlinkClick r:id="rId5"/>
              </a:rPr>
              <a:t>://</a:t>
            </a:r>
            <a:r>
              <a:rPr lang="sr-Latn-RS" dirty="0" smtClean="0">
                <a:latin typeface="Times New Roman" pitchFamily="18" charset="0"/>
                <a:cs typeface="Times New Roman" pitchFamily="18" charset="0"/>
                <a:hlinkClick r:id="rId5"/>
              </a:rPr>
              <a:t>wordwall.net/play/2309/548/332</a:t>
            </a:r>
            <a:endParaRPr lang="sr-Latn-RS" dirty="0" smtClean="0">
              <a:latin typeface="Times New Roman" pitchFamily="18" charset="0"/>
              <a:cs typeface="Times New Roman" pitchFamily="18" charset="0"/>
            </a:endParaRPr>
          </a:p>
          <a:p>
            <a:pPr algn="l"/>
            <a:endParaRPr lang="sr-Latn-RS" dirty="0"/>
          </a:p>
          <a:p>
            <a:pPr algn="l"/>
            <a:endParaRPr lang="sr-Latn-RS" dirty="0" smtClean="0"/>
          </a:p>
          <a:p>
            <a:r>
              <a:rPr lang="sr-Cyrl-RS" sz="5800" b="1" dirty="0" smtClean="0">
                <a:solidFill>
                  <a:schemeClr val="tx1"/>
                </a:solidFill>
                <a:latin typeface="Times New Roman" pitchFamily="18" charset="0"/>
                <a:cs typeface="Times New Roman" pitchFamily="18" charset="0"/>
              </a:rPr>
              <a:t>Хвала ученицима, њиховим родитељима, колегама и мојој породици на подршци!</a:t>
            </a:r>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345" y="3501008"/>
            <a:ext cx="1793776" cy="13453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96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54" b="11855"/>
          <a:stretch/>
        </p:blipFill>
        <p:spPr bwMode="auto">
          <a:xfrm>
            <a:off x="4659760" y="4507965"/>
            <a:ext cx="3708626" cy="195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260648"/>
            <a:ext cx="7992888" cy="4524315"/>
          </a:xfrm>
          <a:prstGeom prst="rect">
            <a:avLst/>
          </a:prstGeom>
          <a:noFill/>
        </p:spPr>
        <p:txBody>
          <a:bodyPr wrap="square" rtlCol="0">
            <a:spAutoFit/>
          </a:bodyPr>
          <a:lstStyle/>
          <a:p>
            <a:pPr algn="just"/>
            <a:r>
              <a:rPr lang="sr-Cyrl-RS" dirty="0" smtClean="0">
                <a:latin typeface="Times New Roman" pitchFamily="18" charset="0"/>
                <a:cs typeface="Times New Roman" pitchFamily="18" charset="0"/>
                <a:sym typeface="Wingdings"/>
              </a:rPr>
              <a:t></a:t>
            </a:r>
            <a:r>
              <a:rPr lang="sr-Cyrl-RS" dirty="0" smtClean="0">
                <a:latin typeface="Times New Roman" pitchFamily="18" charset="0"/>
                <a:cs typeface="Times New Roman" pitchFamily="18" charset="0"/>
              </a:rPr>
              <a:t>Током наставе на даљину као средство  свакодневне комуникације са ученицима је </a:t>
            </a:r>
            <a:r>
              <a:rPr lang="sr-Cyrl-RS" dirty="0" smtClean="0">
                <a:latin typeface="Times New Roman" pitchFamily="18" charset="0"/>
                <a:cs typeface="Times New Roman" pitchFamily="18" charset="0"/>
              </a:rPr>
              <a:t>кор</a:t>
            </a:r>
            <a:r>
              <a:rPr lang="sr-Cyrl-RS" dirty="0">
                <a:latin typeface="Times New Roman" pitchFamily="18" charset="0"/>
                <a:cs typeface="Times New Roman" pitchFamily="18" charset="0"/>
              </a:rPr>
              <a:t>и</a:t>
            </a:r>
            <a:r>
              <a:rPr lang="sr-Cyrl-RS" dirty="0" smtClean="0">
                <a:latin typeface="Times New Roman" pitchFamily="18" charset="0"/>
                <a:cs typeface="Times New Roman" pitchFamily="18" charset="0"/>
              </a:rPr>
              <a:t>шћена </a:t>
            </a:r>
            <a:r>
              <a:rPr lang="sr-Cyrl-RS" dirty="0" smtClean="0">
                <a:latin typeface="Times New Roman" pitchFamily="18" charset="0"/>
                <a:cs typeface="Times New Roman" pitchFamily="18" charset="0"/>
              </a:rPr>
              <a:t>платформа</a:t>
            </a:r>
            <a:r>
              <a:rPr lang="sr-Latn-RS" dirty="0" smtClean="0">
                <a:latin typeface="Times New Roman" pitchFamily="18" charset="0"/>
                <a:cs typeface="Times New Roman" pitchFamily="18" charset="0"/>
              </a:rPr>
              <a:t> </a:t>
            </a:r>
            <a:r>
              <a:rPr lang="sr-Latn-RS" b="1" dirty="0" smtClean="0">
                <a:latin typeface="Times New Roman" pitchFamily="18" charset="0"/>
                <a:cs typeface="Times New Roman" pitchFamily="18" charset="0"/>
              </a:rPr>
              <a:t>Cisco Webex Meetings</a:t>
            </a:r>
            <a:r>
              <a:rPr lang="sr-Cyrl-RS" b="1" dirty="0" smtClean="0">
                <a:latin typeface="Times New Roman" pitchFamily="18" charset="0"/>
                <a:cs typeface="Times New Roman" pitchFamily="18" charset="0"/>
              </a:rPr>
              <a:t>.</a:t>
            </a:r>
          </a:p>
          <a:p>
            <a:pPr algn="just"/>
            <a:endParaRPr lang="sr-Cyrl-RS" dirty="0" smtClean="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sym typeface="Wingdings"/>
              </a:rPr>
              <a:t></a:t>
            </a:r>
            <a:r>
              <a:rPr lang="sr-Cyrl-RS" dirty="0" smtClean="0">
                <a:latin typeface="Times New Roman" pitchFamily="18" charset="0"/>
                <a:cs typeface="Times New Roman" pitchFamily="18" charset="0"/>
              </a:rPr>
              <a:t>Ова платформа нуди велику могућност интеракције на релацији ученик-наставник у ученик-ученик.</a:t>
            </a:r>
          </a:p>
          <a:p>
            <a:pPr algn="just"/>
            <a:endParaRPr lang="sr-Cyrl-RS" dirty="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sym typeface="Wingdings"/>
              </a:rPr>
              <a:t></a:t>
            </a:r>
            <a:r>
              <a:rPr lang="sr-Cyrl-RS" dirty="0" smtClean="0">
                <a:latin typeface="Times New Roman" pitchFamily="18" charset="0"/>
                <a:cs typeface="Times New Roman" pitchFamily="18" charset="0"/>
              </a:rPr>
              <a:t>Сви  ученици виде и чују  наставника и једни друге. Комуникација у овој виртуелној   учионици тече као у школи, само што је сада подизање руке или два прста заменило укључивање микрофона. </a:t>
            </a:r>
          </a:p>
          <a:p>
            <a:pPr algn="just"/>
            <a:endParaRPr lang="sr-Cyrl-RS" dirty="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sym typeface="Wingdings"/>
              </a:rPr>
              <a:t></a:t>
            </a:r>
            <a:r>
              <a:rPr lang="sr-Cyrl-RS" dirty="0" smtClean="0">
                <a:latin typeface="Times New Roman" pitchFamily="18" charset="0"/>
                <a:cs typeface="Times New Roman" pitchFamily="18" charset="0"/>
              </a:rPr>
              <a:t>Ученици су се радовали часовима и учењу у новом окружењу. Платформа  се показала као одлично средство да учимо лако, али и да развијамо другарство. У времену социјалне дистанце ово је био начин да  честитамо једни другима рођендане, ученици су могли да поделе занимљивости које су им се дешавале, показивали су своје кућне љубимце, Ускршње декорације, биљке које су засадили...</a:t>
            </a:r>
          </a:p>
        </p:txBody>
      </p:sp>
    </p:spTree>
    <p:extLst>
      <p:ext uri="{BB962C8B-B14F-4D97-AF65-F5344CB8AC3E}">
        <p14:creationId xmlns:p14="http://schemas.microsoft.com/office/powerpoint/2010/main" val="171000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08032" cy="6555641"/>
          </a:xfrm>
          <a:prstGeom prst="rect">
            <a:avLst/>
          </a:prstGeom>
          <a:noFill/>
        </p:spPr>
        <p:txBody>
          <a:bodyPr wrap="square" rtlCol="0">
            <a:spAutoFit/>
          </a:bodyPr>
          <a:lstStyle/>
          <a:p>
            <a:pPr algn="just"/>
            <a:r>
              <a:rPr lang="sr-Cyrl-RS" sz="2000" dirty="0" smtClean="0">
                <a:latin typeface="Times New Roman" pitchFamily="18" charset="0"/>
                <a:cs typeface="Times New Roman" pitchFamily="18" charset="0"/>
                <a:sym typeface="Wingdings"/>
              </a:rPr>
              <a:t></a:t>
            </a:r>
            <a:r>
              <a:rPr lang="sr-Cyrl-RS" sz="2000" dirty="0" smtClean="0">
                <a:latin typeface="Times New Roman" pitchFamily="18" charset="0"/>
                <a:cs typeface="Times New Roman" pitchFamily="18" charset="0"/>
              </a:rPr>
              <a:t>Оно што је посебна предност ове платформе  је што ученици могу да виде материјале које поставим на </a:t>
            </a:r>
            <a:r>
              <a:rPr lang="sr-Cyrl-RS" sz="2000" dirty="0" smtClean="0">
                <a:latin typeface="Times New Roman" pitchFamily="18" charset="0"/>
                <a:cs typeface="Times New Roman" pitchFamily="18" charset="0"/>
              </a:rPr>
              <a:t>свом екрану.  </a:t>
            </a:r>
            <a:r>
              <a:rPr lang="sr-Cyrl-RS" sz="2000" dirty="0" smtClean="0">
                <a:latin typeface="Times New Roman" pitchFamily="18" charset="0"/>
                <a:cs typeface="Times New Roman" pitchFamily="18" charset="0"/>
              </a:rPr>
              <a:t>Могу да посматрају дигиталне уџбенике, презентације које припремим, интернет странице које отворим...</a:t>
            </a:r>
          </a:p>
          <a:p>
            <a:pPr algn="just"/>
            <a:endParaRPr lang="sr-Cyrl-RS" sz="2000" dirty="0" smtClean="0">
              <a:latin typeface="Times New Roman" pitchFamily="18" charset="0"/>
              <a:cs typeface="Times New Roman" pitchFamily="18" charset="0"/>
            </a:endParaRPr>
          </a:p>
          <a:p>
            <a:pPr algn="just"/>
            <a:r>
              <a:rPr lang="sr-Cyrl-RS" sz="2000" dirty="0" smtClean="0">
                <a:latin typeface="Times New Roman" pitchFamily="18" charset="0"/>
                <a:ea typeface="Times New Roman"/>
                <a:cs typeface="Times New Roman" pitchFamily="18" charset="0"/>
                <a:sym typeface="Wingdings"/>
              </a:rPr>
              <a:t></a:t>
            </a:r>
            <a:r>
              <a:rPr lang="sr-Cyrl-RS" sz="2000" dirty="0" smtClean="0">
                <a:latin typeface="Times New Roman" pitchFamily="18" charset="0"/>
                <a:ea typeface="Times New Roman"/>
                <a:cs typeface="Times New Roman" pitchFamily="18" charset="0"/>
              </a:rPr>
              <a:t>Наше </a:t>
            </a:r>
            <a:r>
              <a:rPr lang="sr-Cyrl-RS" sz="2000" dirty="0">
                <a:latin typeface="Times New Roman" pitchFamily="18" charset="0"/>
                <a:ea typeface="Times New Roman"/>
                <a:cs typeface="Times New Roman" pitchFamily="18" charset="0"/>
              </a:rPr>
              <a:t>дружење са паузама </a:t>
            </a:r>
            <a:r>
              <a:rPr lang="sr-Cyrl-RS" sz="2000" dirty="0" smtClean="0">
                <a:latin typeface="Times New Roman" pitchFamily="18" charset="0"/>
                <a:ea typeface="Times New Roman"/>
                <a:cs typeface="Times New Roman" pitchFamily="18" charset="0"/>
              </a:rPr>
              <a:t>траје најдуже 2 </a:t>
            </a:r>
            <a:r>
              <a:rPr lang="sr-Cyrl-RS" sz="2000" dirty="0">
                <a:latin typeface="Times New Roman" pitchFamily="18" charset="0"/>
                <a:ea typeface="Times New Roman"/>
                <a:cs typeface="Times New Roman" pitchFamily="18" charset="0"/>
              </a:rPr>
              <a:t>сата. Трудим се да то дружење буде динамично и да када је год могуће повежем наставне садржаје. </a:t>
            </a:r>
            <a:endParaRPr lang="sr-Cyrl-RS" sz="2000" dirty="0" smtClean="0">
              <a:latin typeface="Times New Roman" pitchFamily="18" charset="0"/>
              <a:ea typeface="Times New Roman"/>
              <a:cs typeface="Times New Roman" pitchFamily="18" charset="0"/>
            </a:endParaRPr>
          </a:p>
          <a:p>
            <a:pPr algn="just"/>
            <a:endParaRPr lang="sr-Cyrl-RS" sz="2000" dirty="0">
              <a:latin typeface="Times New Roman" pitchFamily="18" charset="0"/>
              <a:ea typeface="Times New Roman"/>
              <a:cs typeface="Times New Roman" pitchFamily="18" charset="0"/>
            </a:endParaRPr>
          </a:p>
          <a:p>
            <a:pPr algn="just"/>
            <a:r>
              <a:rPr lang="sr-Cyrl-RS" sz="2000" dirty="0" smtClean="0">
                <a:latin typeface="Times New Roman" pitchFamily="18" charset="0"/>
                <a:ea typeface="Times New Roman"/>
                <a:cs typeface="Times New Roman" pitchFamily="18" charset="0"/>
                <a:sym typeface="Wingdings"/>
              </a:rPr>
              <a:t></a:t>
            </a:r>
            <a:r>
              <a:rPr lang="sr-Cyrl-RS" sz="2000" dirty="0" smtClean="0">
                <a:latin typeface="Times New Roman" pitchFamily="18" charset="0"/>
                <a:ea typeface="Times New Roman"/>
                <a:cs typeface="Times New Roman" pitchFamily="18" charset="0"/>
              </a:rPr>
              <a:t>У </a:t>
            </a:r>
            <a:r>
              <a:rPr lang="sr-Cyrl-RS" sz="2000" dirty="0">
                <a:latin typeface="Times New Roman" pitchFamily="18" charset="0"/>
                <a:ea typeface="Times New Roman"/>
                <a:cs typeface="Times New Roman" pitchFamily="18" charset="0"/>
              </a:rPr>
              <a:t>планирању наставе сам уочила да се појам времена прожима  кроз неколико наставних предмета и одлучила да направим тематски </a:t>
            </a:r>
            <a:r>
              <a:rPr lang="sr-Cyrl-RS" sz="2000" dirty="0" smtClean="0">
                <a:latin typeface="Times New Roman" pitchFamily="18" charset="0"/>
                <a:ea typeface="Times New Roman"/>
                <a:cs typeface="Times New Roman" pitchFamily="18" charset="0"/>
              </a:rPr>
              <a:t>дан</a:t>
            </a:r>
            <a:r>
              <a:rPr lang="sr-Cyrl-RS" sz="2000" dirty="0">
                <a:latin typeface="Times New Roman" pitchFamily="18" charset="0"/>
                <a:ea typeface="Times New Roman"/>
                <a:cs typeface="Times New Roman" pitchFamily="18" charset="0"/>
              </a:rPr>
              <a:t> </a:t>
            </a:r>
            <a:r>
              <a:rPr lang="sr-Cyrl-RS" sz="2000" dirty="0" smtClean="0">
                <a:latin typeface="Times New Roman" pitchFamily="18" charset="0"/>
                <a:ea typeface="Times New Roman"/>
                <a:cs typeface="Times New Roman" pitchFamily="18" charset="0"/>
              </a:rPr>
              <a:t>кроз </a:t>
            </a:r>
            <a:r>
              <a:rPr lang="sr-Latn-RS" sz="2000" dirty="0">
                <a:latin typeface="Times New Roman" pitchFamily="18" charset="0"/>
                <a:ea typeface="Times New Roman"/>
                <a:cs typeface="Times New Roman" pitchFamily="18" charset="0"/>
              </a:rPr>
              <a:t>Prezi</a:t>
            </a:r>
            <a:r>
              <a:rPr lang="sr-Cyrl-RS" sz="2000" dirty="0">
                <a:latin typeface="Times New Roman" pitchFamily="18" charset="0"/>
                <a:ea typeface="Times New Roman"/>
                <a:cs typeface="Times New Roman" pitchFamily="18" charset="0"/>
              </a:rPr>
              <a:t> </a:t>
            </a:r>
            <a:r>
              <a:rPr lang="sr-Cyrl-RS" sz="2000" dirty="0" smtClean="0">
                <a:latin typeface="Times New Roman" pitchFamily="18" charset="0"/>
                <a:ea typeface="Times New Roman"/>
                <a:cs typeface="Times New Roman" pitchFamily="18" charset="0"/>
              </a:rPr>
              <a:t>презентацију.</a:t>
            </a:r>
          </a:p>
          <a:p>
            <a:pPr algn="just"/>
            <a:endParaRPr lang="sr-Cyrl-RS" sz="2000" dirty="0" smtClean="0">
              <a:latin typeface="Times New Roman" pitchFamily="18" charset="0"/>
              <a:ea typeface="Times New Roman"/>
              <a:cs typeface="Times New Roman" pitchFamily="18" charset="0"/>
            </a:endParaRPr>
          </a:p>
          <a:p>
            <a:pPr algn="just"/>
            <a:r>
              <a:rPr lang="sr-Cyrl-RS" sz="2000" dirty="0">
                <a:latin typeface="Times New Roman" pitchFamily="18" charset="0"/>
                <a:ea typeface="Times New Roman"/>
                <a:cs typeface="Times New Roman" pitchFamily="18" charset="0"/>
                <a:sym typeface="Wingdings"/>
              </a:rPr>
              <a:t></a:t>
            </a:r>
            <a:r>
              <a:rPr lang="sr-Latn-RS" sz="2000" dirty="0" smtClean="0">
                <a:latin typeface="Times New Roman" pitchFamily="18" charset="0"/>
                <a:ea typeface="Times New Roman"/>
                <a:cs typeface="Times New Roman" pitchFamily="18" charset="0"/>
              </a:rPr>
              <a:t>Prezi</a:t>
            </a:r>
            <a:r>
              <a:rPr lang="sr-Cyrl-RS" sz="2000" dirty="0" smtClean="0">
                <a:latin typeface="Times New Roman" pitchFamily="18" charset="0"/>
                <a:ea typeface="Times New Roman"/>
                <a:cs typeface="Times New Roman" pitchFamily="18" charset="0"/>
              </a:rPr>
              <a:t> </a:t>
            </a:r>
            <a:r>
              <a:rPr lang="sr-Cyrl-RS" sz="2000" dirty="0">
                <a:latin typeface="Times New Roman" pitchFamily="18" charset="0"/>
                <a:ea typeface="Times New Roman"/>
                <a:cs typeface="Times New Roman" pitchFamily="18" charset="0"/>
              </a:rPr>
              <a:t>презентације су нарочито погодне да ученици и визуелним путем уоче колико су наставни садржаји повезани. Све је на једној површини и  повезано, а опет појам </a:t>
            </a:r>
            <a:r>
              <a:rPr lang="sr-Cyrl-RS" sz="2000" dirty="0" smtClean="0">
                <a:latin typeface="Times New Roman" pitchFamily="18" charset="0"/>
                <a:ea typeface="Times New Roman"/>
                <a:cs typeface="Times New Roman" pitchFamily="18" charset="0"/>
              </a:rPr>
              <a:t>времена </a:t>
            </a:r>
            <a:r>
              <a:rPr lang="sr-Cyrl-RS" sz="2000" dirty="0">
                <a:latin typeface="Times New Roman" pitchFamily="18" charset="0"/>
                <a:ea typeface="Times New Roman"/>
                <a:cs typeface="Times New Roman" pitchFamily="18" charset="0"/>
              </a:rPr>
              <a:t>је представљен из угла различитих предмета.  Ученици и након часа могу да поново погледају презентацију и да једноставним кликом на хоризонатлној линији отварају нове прозоре, </a:t>
            </a:r>
            <a:r>
              <a:rPr lang="sr-Cyrl-RS" sz="2000" dirty="0" smtClean="0">
                <a:latin typeface="Times New Roman" pitchFamily="18" charset="0"/>
                <a:ea typeface="Times New Roman"/>
                <a:cs typeface="Times New Roman" pitchFamily="18" charset="0"/>
              </a:rPr>
              <a:t>да </a:t>
            </a:r>
            <a:r>
              <a:rPr lang="sr-Cyrl-RS" sz="2000" dirty="0">
                <a:latin typeface="Times New Roman" pitchFamily="18" charset="0"/>
                <a:ea typeface="Times New Roman"/>
                <a:cs typeface="Times New Roman" pitchFamily="18" charset="0"/>
              </a:rPr>
              <a:t>оду на линк на </a:t>
            </a:r>
            <a:r>
              <a:rPr lang="sr-Cyrl-RS" sz="2000" dirty="0" smtClean="0">
                <a:latin typeface="Times New Roman" pitchFamily="18" charset="0"/>
                <a:ea typeface="Times New Roman"/>
                <a:cs typeface="Times New Roman" pitchFamily="18" charset="0"/>
              </a:rPr>
              <a:t>коме је цртани фим, песмица или игрица </a:t>
            </a:r>
            <a:r>
              <a:rPr lang="sr-Cyrl-RS" sz="2000" dirty="0">
                <a:latin typeface="Times New Roman" pitchFamily="18" charset="0"/>
                <a:ea typeface="Times New Roman"/>
                <a:cs typeface="Times New Roman" pitchFamily="18" charset="0"/>
              </a:rPr>
              <a:t>и да тако још више развијају дигиталне компетенције. </a:t>
            </a:r>
            <a:endParaRPr lang="sr-Cyrl-RS" sz="2000" dirty="0" smtClean="0">
              <a:latin typeface="Times New Roman" pitchFamily="18" charset="0"/>
              <a:cs typeface="Times New Roman" pitchFamily="18" charset="0"/>
            </a:endParaRPr>
          </a:p>
          <a:p>
            <a:endParaRPr lang="sr-Cyrl-RS" sz="2000" dirty="0"/>
          </a:p>
          <a:p>
            <a:endParaRPr lang="sr-Cyrl-RS" sz="2000" dirty="0"/>
          </a:p>
        </p:txBody>
      </p:sp>
    </p:spTree>
    <p:extLst>
      <p:ext uri="{BB962C8B-B14F-4D97-AF65-F5344CB8AC3E}">
        <p14:creationId xmlns:p14="http://schemas.microsoft.com/office/powerpoint/2010/main" val="167339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779"/>
            <a:ext cx="7992888" cy="5816977"/>
          </a:xfrm>
          <a:prstGeom prst="rect">
            <a:avLst/>
          </a:prstGeom>
          <a:noFill/>
        </p:spPr>
        <p:txBody>
          <a:bodyPr wrap="square" rtlCol="0">
            <a:spAutoFit/>
          </a:bodyPr>
          <a:lstStyle/>
          <a:p>
            <a:pPr algn="just"/>
            <a:r>
              <a:rPr lang="ru-RU" sz="3200" b="1" dirty="0" smtClean="0">
                <a:latin typeface="Times New Roman" pitchFamily="18" charset="0"/>
                <a:cs typeface="Times New Roman" pitchFamily="18" charset="0"/>
              </a:rPr>
              <a:t>ТЕМАТСКИ ДАН-ВРЕМЕ</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Одржан 20.маја 2020.</a:t>
            </a:r>
            <a:r>
              <a:rPr lang="sr-Latn-RS" sz="2000" dirty="0">
                <a:latin typeface="Times New Roman" pitchFamily="18" charset="0"/>
                <a:cs typeface="Times New Roman" pitchFamily="18" charset="0"/>
              </a:rPr>
              <a:t> </a:t>
            </a:r>
            <a:r>
              <a:rPr lang="sr-Cyrl-RS" sz="2000" dirty="0" smtClean="0">
                <a:latin typeface="Times New Roman" pitchFamily="18" charset="0"/>
                <a:cs typeface="Times New Roman" pitchFamily="18" charset="0"/>
              </a:rPr>
              <a:t>године.</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Повезана четири наставна предмета помоћу  </a:t>
            </a:r>
            <a:r>
              <a:rPr lang="sr-Latn-RS" sz="2000" dirty="0" smtClean="0">
                <a:latin typeface="Times New Roman" pitchFamily="18" charset="0"/>
                <a:cs typeface="Times New Roman" pitchFamily="18" charset="0"/>
              </a:rPr>
              <a:t>Prezi</a:t>
            </a:r>
            <a:r>
              <a:rPr lang="sr-Cyrl-RS" sz="2000" dirty="0" smtClean="0">
                <a:latin typeface="Times New Roman" pitchFamily="18" charset="0"/>
                <a:cs typeface="Times New Roman" pitchFamily="18" charset="0"/>
              </a:rPr>
              <a:t> презентације и </a:t>
            </a:r>
            <a:r>
              <a:rPr lang="sr-Latn-RS" sz="2000" dirty="0" smtClean="0">
                <a:latin typeface="Times New Roman" pitchFamily="18" charset="0"/>
                <a:cs typeface="Times New Roman" pitchFamily="18" charset="0"/>
              </a:rPr>
              <a:t>Cisco Webex </a:t>
            </a:r>
            <a:r>
              <a:rPr lang="sr-Cyrl-RS" sz="2000" dirty="0" smtClean="0">
                <a:latin typeface="Times New Roman" pitchFamily="18" charset="0"/>
                <a:cs typeface="Times New Roman" pitchFamily="18" charset="0"/>
              </a:rPr>
              <a:t>платформе. Систематизацију наученог и самоевалуацију ученици реализовали кроз квиз који је направљен помоћу</a:t>
            </a:r>
            <a:r>
              <a:rPr lang="sr-Latn-RS" sz="2000" dirty="0" smtClean="0">
                <a:latin typeface="Times New Roman" pitchFamily="18" charset="0"/>
                <a:cs typeface="Times New Roman" pitchFamily="18" charset="0"/>
              </a:rPr>
              <a:t> Wordwall</a:t>
            </a:r>
            <a:r>
              <a:rPr lang="sr-Cyrl-RS" sz="2000" dirty="0" smtClean="0">
                <a:latin typeface="Times New Roman" pitchFamily="18" charset="0"/>
                <a:cs typeface="Times New Roman" pitchFamily="18" charset="0"/>
              </a:rPr>
              <a:t> платформе.</a:t>
            </a:r>
          </a:p>
          <a:p>
            <a:pPr algn="just"/>
            <a:endParaRPr lang="ru-RU" sz="2000"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ШТА СМО ПОВЕЗАЛИ?</a:t>
            </a:r>
          </a:p>
          <a:p>
            <a:pPr algn="just"/>
            <a:endParaRPr lang="ru-RU" sz="2000"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Математика</a:t>
            </a:r>
            <a:r>
              <a:rPr lang="ru-RU" sz="2000" dirty="0" smtClean="0">
                <a:latin typeface="Times New Roman" pitchFamily="18" charset="0"/>
                <a:cs typeface="Times New Roman" pitchFamily="18" charset="0"/>
              </a:rPr>
              <a:t>-Мере </a:t>
            </a:r>
            <a:r>
              <a:rPr lang="ru-RU" sz="2000" dirty="0">
                <a:latin typeface="Times New Roman" pitchFamily="18" charset="0"/>
                <a:cs typeface="Times New Roman" pitchFamily="18" charset="0"/>
              </a:rPr>
              <a:t>за време, дан, месец и година (обрада</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Свет око нас</a:t>
            </a:r>
            <a:r>
              <a:rPr lang="ru-RU" sz="2000" dirty="0">
                <a:latin typeface="Times New Roman" pitchFamily="18" charset="0"/>
                <a:cs typeface="Times New Roman" pitchFamily="18" charset="0"/>
              </a:rPr>
              <a:t>-Промене које доносе годишња доба (обрада</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Српски језик</a:t>
            </a:r>
            <a:r>
              <a:rPr lang="ru-RU" sz="2000" dirty="0">
                <a:latin typeface="Times New Roman" pitchFamily="18" charset="0"/>
                <a:cs typeface="Times New Roman" pitchFamily="18" charset="0"/>
              </a:rPr>
              <a:t>- Прошло, садашње и будуће време глагола  (утврђивање</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b="1" dirty="0">
                <a:latin typeface="Times New Roman" pitchFamily="18" charset="0"/>
                <a:cs typeface="Times New Roman" pitchFamily="18" charset="0"/>
              </a:rPr>
              <a:t>Пројектна настава- </a:t>
            </a:r>
            <a:r>
              <a:rPr lang="ru-RU" sz="2000" dirty="0">
                <a:latin typeface="Times New Roman" pitchFamily="18" charset="0"/>
                <a:cs typeface="Times New Roman" pitchFamily="18" charset="0"/>
              </a:rPr>
              <a:t>Од кочије до електричног аутомобила-путујемо кроз време (обрада)</a:t>
            </a:r>
          </a:p>
        </p:txBody>
      </p:sp>
    </p:spTree>
    <p:extLst>
      <p:ext uri="{BB962C8B-B14F-4D97-AF65-F5344CB8AC3E}">
        <p14:creationId xmlns:p14="http://schemas.microsoft.com/office/powerpoint/2010/main" val="203853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53" y="-531440"/>
            <a:ext cx="7772400" cy="1470025"/>
          </a:xfrm>
        </p:spPr>
        <p:txBody>
          <a:bodyPr/>
          <a:lstStyle/>
          <a:p>
            <a:r>
              <a:rPr lang="sr-Cyrl-RS" dirty="0" smtClean="0">
                <a:latin typeface="Times New Roman" pitchFamily="18" charset="0"/>
                <a:cs typeface="Times New Roman" pitchFamily="18" charset="0"/>
              </a:rPr>
              <a:t>Математика</a:t>
            </a:r>
            <a:endParaRPr lang="sr-Latn-RS" dirty="0">
              <a:latin typeface="Times New Roman" pitchFamily="18" charset="0"/>
              <a:cs typeface="Times New Roman" pitchFamily="18" charset="0"/>
            </a:endParaRPr>
          </a:p>
        </p:txBody>
      </p:sp>
      <p:sp>
        <p:nvSpPr>
          <p:cNvPr id="3" name="Subtitle 2"/>
          <p:cNvSpPr>
            <a:spLocks noGrp="1"/>
          </p:cNvSpPr>
          <p:nvPr>
            <p:ph type="subTitle" idx="1"/>
          </p:nvPr>
        </p:nvSpPr>
        <p:spPr>
          <a:xfrm>
            <a:off x="95582" y="573265"/>
            <a:ext cx="8580873" cy="1752600"/>
          </a:xfrm>
        </p:spPr>
        <p:txBody>
          <a:bodyPr>
            <a:normAutofit/>
          </a:bodyPr>
          <a:lstStyle/>
          <a:p>
            <a:pPr algn="just"/>
            <a:r>
              <a:rPr lang="sr-Cyrl-RS" sz="1600" dirty="0" smtClean="0">
                <a:solidFill>
                  <a:schemeClr val="tx1"/>
                </a:solidFill>
                <a:latin typeface="Times New Roman" pitchFamily="18" charset="0"/>
                <a:cs typeface="Times New Roman" pitchFamily="18" charset="0"/>
              </a:rPr>
              <a:t>Ученици су  кроз јасно структурисану и разгранату мрежу усвојили мере за време (дан, месец и година). Пример: када се уђе у поље МЕСЕЦ отварају се нови прозори са новом гроздастом структуром. Ту су ученици откривали који месец има колико дана,  чему служи календар и послушали су песмицу  „Дванаест месеци</a:t>
            </a:r>
            <a:r>
              <a:rPr lang="sr-Cyrl-RS" sz="1600" dirty="0">
                <a:solidFill>
                  <a:schemeClr val="tx1"/>
                </a:solidFill>
                <a:latin typeface="Times New Roman" pitchFamily="18" charset="0"/>
                <a:ea typeface="Calibri"/>
                <a:cs typeface="Times New Roman" pitchFamily="18" charset="0"/>
              </a:rPr>
              <a:t>”</a:t>
            </a:r>
            <a:r>
              <a:rPr lang="sr-Cyrl-RS" sz="1600" dirty="0" smtClean="0">
                <a:solidFill>
                  <a:schemeClr val="tx1"/>
                </a:solidFill>
                <a:latin typeface="Times New Roman" pitchFamily="18" charset="0"/>
                <a:cs typeface="Times New Roman" pitchFamily="18" charset="0"/>
              </a:rPr>
              <a:t>. </a:t>
            </a:r>
            <a:r>
              <a:rPr lang="sr-Cyrl-RS" sz="1600" dirty="0" smtClean="0">
                <a:solidFill>
                  <a:schemeClr val="tx1"/>
                </a:solidFill>
                <a:latin typeface="Times New Roman" pitchFamily="18" charset="0"/>
                <a:cs typeface="Times New Roman" pitchFamily="18" charset="0"/>
              </a:rPr>
              <a:t>Кретање </a:t>
            </a:r>
            <a:r>
              <a:rPr lang="sr-Cyrl-RS" sz="1600" dirty="0" smtClean="0">
                <a:solidFill>
                  <a:schemeClr val="tx1"/>
                </a:solidFill>
                <a:latin typeface="Times New Roman" pitchFamily="18" charset="0"/>
                <a:cs typeface="Times New Roman" pitchFamily="18" charset="0"/>
              </a:rPr>
              <a:t>кроз  садржаје, њихово продубљивање, понуђени </a:t>
            </a:r>
            <a:r>
              <a:rPr lang="sr-Cyrl-RS" sz="1600" dirty="0" smtClean="0">
                <a:solidFill>
                  <a:schemeClr val="tx1"/>
                </a:solidFill>
                <a:latin typeface="Times New Roman" pitchFamily="18" charset="0"/>
                <a:cs typeface="Times New Roman" pitchFamily="18" charset="0"/>
              </a:rPr>
              <a:t>задаци</a:t>
            </a:r>
            <a:r>
              <a:rPr lang="sr-Cyrl-RS" sz="1600" dirty="0" smtClean="0">
                <a:solidFill>
                  <a:schemeClr val="tx1"/>
                </a:solidFill>
                <a:latin typeface="Times New Roman" pitchFamily="18" charset="0"/>
                <a:cs typeface="Times New Roman" pitchFamily="18" charset="0"/>
              </a:rPr>
              <a:t>, видео  снимци, ученицима се отварају помоћу стрелице на хоризонталној линији у дну презентације.</a:t>
            </a:r>
            <a:endParaRPr lang="sr-Latn-RS" sz="16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8" r="12305"/>
          <a:stretch/>
        </p:blipFill>
        <p:spPr bwMode="auto">
          <a:xfrm>
            <a:off x="251876" y="2325865"/>
            <a:ext cx="6871854"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9" r="12497" b="13620"/>
          <a:stretch/>
        </p:blipFill>
        <p:spPr bwMode="auto">
          <a:xfrm>
            <a:off x="6732240" y="2325865"/>
            <a:ext cx="2625822" cy="17801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71" r="20235"/>
          <a:stretch/>
        </p:blipFill>
        <p:spPr bwMode="auto">
          <a:xfrm>
            <a:off x="6948264" y="4473116"/>
            <a:ext cx="1547370" cy="1224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urved Connector 9"/>
          <p:cNvCxnSpPr/>
          <p:nvPr/>
        </p:nvCxnSpPr>
        <p:spPr>
          <a:xfrm rot="5400000" flipH="1" flipV="1">
            <a:off x="6154695" y="2731482"/>
            <a:ext cx="1155091" cy="533904"/>
          </a:xfrm>
          <a:prstGeom prst="curvedConnector3">
            <a:avLst>
              <a:gd name="adj1" fmla="val 101576"/>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Curved Connector 12"/>
          <p:cNvCxnSpPr/>
          <p:nvPr/>
        </p:nvCxnSpPr>
        <p:spPr>
          <a:xfrm>
            <a:off x="6228186" y="4941168"/>
            <a:ext cx="588251" cy="288032"/>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67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58" y="-292433"/>
            <a:ext cx="8229600" cy="1143000"/>
          </a:xfrm>
        </p:spPr>
        <p:txBody>
          <a:bodyPr/>
          <a:lstStyle/>
          <a:p>
            <a:r>
              <a:rPr lang="sr-Cyrl-RS" dirty="0" smtClean="0">
                <a:latin typeface="Times New Roman" pitchFamily="18" charset="0"/>
                <a:cs typeface="Times New Roman" pitchFamily="18" charset="0"/>
              </a:rPr>
              <a:t>Свет око нас</a:t>
            </a:r>
            <a:endParaRPr lang="sr-Latn-R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31" r="13131"/>
          <a:stretch/>
        </p:blipFill>
        <p:spPr bwMode="auto">
          <a:xfrm>
            <a:off x="2195736" y="2276872"/>
            <a:ext cx="6716362" cy="442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88" r="15560" b="14772"/>
          <a:stretch/>
        </p:blipFill>
        <p:spPr bwMode="auto">
          <a:xfrm>
            <a:off x="179512" y="4653136"/>
            <a:ext cx="3024336" cy="1950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urved Connector 6"/>
          <p:cNvCxnSpPr/>
          <p:nvPr/>
        </p:nvCxnSpPr>
        <p:spPr>
          <a:xfrm rot="10800000" flipV="1">
            <a:off x="1907704" y="3753036"/>
            <a:ext cx="1008112" cy="108012"/>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0" y="590212"/>
            <a:ext cx="9043953" cy="1200329"/>
          </a:xfrm>
          <a:prstGeom prst="rect">
            <a:avLst/>
          </a:prstGeom>
          <a:noFill/>
        </p:spPr>
        <p:txBody>
          <a:bodyPr wrap="square" rtlCol="0">
            <a:spAutoFit/>
          </a:bodyPr>
          <a:lstStyle/>
          <a:p>
            <a:r>
              <a:rPr lang="sr-Cyrl-RS" dirty="0" smtClean="0">
                <a:latin typeface="Times New Roman" pitchFamily="18" charset="0"/>
                <a:cs typeface="Times New Roman" pitchFamily="18" charset="0"/>
              </a:rPr>
              <a:t>На часу света око нас ученици су уочавали промене које доносе годишња доба.  Свако годишње доба је представљено кроз јасну структуру: промене на биљкама, промене на животињама, активности људи.  Ученици су послушали песме о различитим годишњим добима, одгледали анимиране филмове  и упућени су на задатке за самостални рад.</a:t>
            </a:r>
          </a:p>
        </p:txBody>
      </p:sp>
    </p:spTree>
    <p:extLst>
      <p:ext uri="{BB962C8B-B14F-4D97-AF65-F5344CB8AC3E}">
        <p14:creationId xmlns:p14="http://schemas.microsoft.com/office/powerpoint/2010/main" val="855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Times New Roman" pitchFamily="18" charset="0"/>
                <a:cs typeface="Times New Roman" pitchFamily="18" charset="0"/>
              </a:rPr>
              <a:t>Српски језик</a:t>
            </a:r>
            <a:endParaRPr lang="sr-Latn-R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22" t="1" r="12792" b="-1"/>
          <a:stretch/>
        </p:blipFill>
        <p:spPr bwMode="auto">
          <a:xfrm>
            <a:off x="2699792" y="2636912"/>
            <a:ext cx="6179127" cy="405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30" r="12972" b="13125"/>
          <a:stretch/>
        </p:blipFill>
        <p:spPr bwMode="auto">
          <a:xfrm>
            <a:off x="179512" y="4653136"/>
            <a:ext cx="3106572" cy="1790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10" r="13057" b="14045"/>
          <a:stretch/>
        </p:blipFill>
        <p:spPr bwMode="auto">
          <a:xfrm>
            <a:off x="179512" y="2492896"/>
            <a:ext cx="3130147" cy="17848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1268760"/>
            <a:ext cx="8280920" cy="1200329"/>
          </a:xfrm>
          <a:prstGeom prst="rect">
            <a:avLst/>
          </a:prstGeom>
          <a:noFill/>
        </p:spPr>
        <p:txBody>
          <a:bodyPr wrap="square" rtlCol="0">
            <a:spAutoFit/>
          </a:bodyPr>
          <a:lstStyle/>
          <a:p>
            <a:pPr algn="just"/>
            <a:r>
              <a:rPr lang="sr-Cyrl-RS" dirty="0" smtClean="0">
                <a:latin typeface="Times New Roman" pitchFamily="18" charset="0"/>
                <a:cs typeface="Times New Roman" pitchFamily="18" charset="0"/>
              </a:rPr>
              <a:t>На часу Српског језика ученици су обновили стечено знање о прошлом, садашњем и будућем времну глагола. Истакнуте су временске одреднице које им помажу да препознају одговарајуће глаголско време. Ученици су послушали песму „Мама је глагол од глагола радити</a:t>
            </a:r>
            <a:r>
              <a:rPr lang="sr-Cyrl-RS" sz="1600" dirty="0">
                <a:solidFill>
                  <a:prstClr val="black"/>
                </a:solidFill>
                <a:latin typeface="Times New Roman" pitchFamily="18" charset="0"/>
                <a:ea typeface="Calibri"/>
                <a:cs typeface="Times New Roman" pitchFamily="18" charset="0"/>
              </a:rPr>
              <a:t>”</a:t>
            </a:r>
            <a:r>
              <a:rPr lang="sr-Cyrl-RS" dirty="0" smtClean="0">
                <a:latin typeface="Times New Roman" pitchFamily="18" charset="0"/>
                <a:cs typeface="Times New Roman" pitchFamily="18" charset="0"/>
              </a:rPr>
              <a:t>. Упућени су на игрицу и задатке за самостални рад.</a:t>
            </a:r>
            <a:endParaRPr lang="sr-Latn-RS" dirty="0">
              <a:latin typeface="Times New Roman" pitchFamily="18" charset="0"/>
              <a:cs typeface="Times New Roman" pitchFamily="18" charset="0"/>
            </a:endParaRPr>
          </a:p>
        </p:txBody>
      </p:sp>
    </p:spTree>
    <p:extLst>
      <p:ext uri="{BB962C8B-B14F-4D97-AF65-F5344CB8AC3E}">
        <p14:creationId xmlns:p14="http://schemas.microsoft.com/office/powerpoint/2010/main" val="2791748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1400"/>
            <a:ext cx="7704856" cy="1083924"/>
          </a:xfrm>
        </p:spPr>
        <p:txBody>
          <a:bodyPr/>
          <a:lstStyle/>
          <a:p>
            <a:r>
              <a:rPr lang="sr-Cyrl-RS" dirty="0" smtClean="0">
                <a:latin typeface="Times New Roman" pitchFamily="18" charset="0"/>
                <a:cs typeface="Times New Roman" pitchFamily="18" charset="0"/>
              </a:rPr>
              <a:t>Пројектна настава</a:t>
            </a:r>
            <a:endParaRPr lang="sr-Latn-RS"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5" t="6714" r="12377" b="151"/>
          <a:stretch/>
        </p:blipFill>
        <p:spPr bwMode="auto">
          <a:xfrm>
            <a:off x="1301614" y="1988840"/>
            <a:ext cx="7617024" cy="470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54" t="3809" r="24942" b="24233"/>
          <a:stretch/>
        </p:blipFill>
        <p:spPr bwMode="auto">
          <a:xfrm>
            <a:off x="251520" y="4211563"/>
            <a:ext cx="3954089" cy="26464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367" y="620688"/>
            <a:ext cx="8861029" cy="1200329"/>
          </a:xfrm>
          <a:prstGeom prst="rect">
            <a:avLst/>
          </a:prstGeom>
          <a:noFill/>
        </p:spPr>
        <p:txBody>
          <a:bodyPr wrap="square" rtlCol="0">
            <a:spAutoFit/>
          </a:bodyPr>
          <a:lstStyle/>
          <a:p>
            <a:pPr algn="just"/>
            <a:r>
              <a:rPr lang="sr-Cyrl-RS" dirty="0" smtClean="0">
                <a:latin typeface="Times New Roman" pitchFamily="18" charset="0"/>
                <a:cs typeface="Times New Roman" pitchFamily="18" charset="0"/>
              </a:rPr>
              <a:t>У овиру пројекта „Од кочије до аутомобила на струју</a:t>
            </a:r>
            <a:r>
              <a:rPr lang="sr-Cyrl-RS" sz="1600" dirty="0">
                <a:solidFill>
                  <a:prstClr val="black"/>
                </a:solidFill>
                <a:latin typeface="Times New Roman" pitchFamily="18" charset="0"/>
                <a:ea typeface="Calibri"/>
                <a:cs typeface="Times New Roman" pitchFamily="18" charset="0"/>
              </a:rPr>
              <a:t>”</a:t>
            </a:r>
            <a:r>
              <a:rPr lang="sr-Cyrl-RS" dirty="0" smtClean="0">
                <a:latin typeface="Times New Roman" pitchFamily="18" charset="0"/>
                <a:cs typeface="Times New Roman" pitchFamily="18" charset="0"/>
              </a:rPr>
              <a:t> ученици су добили истраживачки задатак да кроз разговор са бакама и декама истраже како су људи путовали  некада. Добили су задатак да нацртају једно превозно средство које се некада користило и  једно од превозних средстава које сада користимо.</a:t>
            </a:r>
            <a:endParaRPr lang="sr-Latn-RS" dirty="0">
              <a:latin typeface="Times New Roman" pitchFamily="18" charset="0"/>
              <a:cs typeface="Times New Roman" pitchFamily="18" charset="0"/>
            </a:endParaRPr>
          </a:p>
        </p:txBody>
      </p:sp>
    </p:spTree>
    <p:extLst>
      <p:ext uri="{BB962C8B-B14F-4D97-AF65-F5344CB8AC3E}">
        <p14:creationId xmlns:p14="http://schemas.microsoft.com/office/powerpoint/2010/main" val="9666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73" y="0"/>
            <a:ext cx="8462938" cy="1470025"/>
          </a:xfrm>
        </p:spPr>
        <p:txBody>
          <a:bodyPr/>
          <a:lstStyle/>
          <a:p>
            <a:r>
              <a:rPr lang="sr-Cyrl-RS" b="1" dirty="0" smtClean="0">
                <a:latin typeface="Times New Roman" pitchFamily="18" charset="0"/>
                <a:cs typeface="Times New Roman" pitchFamily="18" charset="0"/>
              </a:rPr>
              <a:t>ПОВРАТНА ИНФОРМАЦИЈА</a:t>
            </a:r>
            <a:endParaRPr lang="sr-Latn-RS" b="1" dirty="0">
              <a:latin typeface="Times New Roman" pitchFamily="18" charset="0"/>
              <a:cs typeface="Times New Roman" pitchFamily="18" charset="0"/>
            </a:endParaRPr>
          </a:p>
        </p:txBody>
      </p:sp>
      <p:sp>
        <p:nvSpPr>
          <p:cNvPr id="3" name="Subtitle 2"/>
          <p:cNvSpPr>
            <a:spLocks noGrp="1"/>
          </p:cNvSpPr>
          <p:nvPr>
            <p:ph type="subTitle" idx="1"/>
          </p:nvPr>
        </p:nvSpPr>
        <p:spPr>
          <a:xfrm>
            <a:off x="251520" y="1412776"/>
            <a:ext cx="4708400" cy="4620716"/>
          </a:xfrm>
        </p:spPr>
        <p:txBody>
          <a:bodyPr>
            <a:normAutofit/>
          </a:bodyPr>
          <a:lstStyle/>
          <a:p>
            <a:pPr marL="342900" lvl="0" indent="-342900" algn="just">
              <a:buFont typeface="Wingdings" pitchFamily="2" charset="2"/>
              <a:buChar char="l"/>
            </a:pPr>
            <a:r>
              <a:rPr lang="sr-Latn-RS" sz="2000" dirty="0" smtClean="0">
                <a:solidFill>
                  <a:schemeClr val="tx1"/>
                </a:solidFill>
                <a:latin typeface="Times New Roman" pitchFamily="18" charset="0"/>
                <a:cs typeface="Times New Roman" pitchFamily="18" charset="0"/>
              </a:rPr>
              <a:t>Cisco Webex </a:t>
            </a:r>
            <a:r>
              <a:rPr lang="sr-Cyrl-RS" sz="2000" dirty="0" smtClean="0">
                <a:solidFill>
                  <a:schemeClr val="tx1"/>
                </a:solidFill>
                <a:latin typeface="Times New Roman" pitchFamily="18" charset="0"/>
                <a:cs typeface="Times New Roman" pitchFamily="18" charset="0"/>
              </a:rPr>
              <a:t>платформа нуди могућност да ученици пишу поруке. Након часа ученици су писали своје коментаре о ТЕМАТСКОМ ДАНУ. </a:t>
            </a:r>
            <a:r>
              <a:rPr lang="sr-Cyrl-RS" sz="2000" dirty="0" smtClean="0">
                <a:solidFill>
                  <a:schemeClr val="tx1"/>
                </a:solidFill>
                <a:latin typeface="Times New Roman" pitchFamily="18" charset="0"/>
                <a:cs typeface="Times New Roman" pitchFamily="18" charset="0"/>
              </a:rPr>
              <a:t>Најјачи </a:t>
            </a:r>
            <a:r>
              <a:rPr lang="sr-Cyrl-RS" sz="2000" dirty="0" smtClean="0">
                <a:solidFill>
                  <a:schemeClr val="tx1"/>
                </a:solidFill>
                <a:latin typeface="Times New Roman" pitchFamily="18" charset="0"/>
                <a:cs typeface="Times New Roman" pitchFamily="18" charset="0"/>
              </a:rPr>
              <a:t>утисак је оставио коментар: „Супер је, можда боље него права учионица...</a:t>
            </a:r>
            <a:r>
              <a:rPr lang="sr-Cyrl-RS" sz="1600" dirty="0" smtClean="0">
                <a:solidFill>
                  <a:prstClr val="black"/>
                </a:solidFill>
                <a:latin typeface="Times New Roman" pitchFamily="18" charset="0"/>
                <a:ea typeface="Calibri"/>
                <a:cs typeface="Times New Roman" pitchFamily="18" charset="0"/>
              </a:rPr>
              <a:t>”</a:t>
            </a:r>
            <a:r>
              <a:rPr lang="sr-Cyrl-RS" sz="2000" dirty="0" smtClean="0">
                <a:solidFill>
                  <a:schemeClr val="tx1"/>
                </a:solidFill>
                <a:latin typeface="Times New Roman" pitchFamily="18" charset="0"/>
                <a:cs typeface="Times New Roman" pitchFamily="18" charset="0"/>
              </a:rPr>
              <a:t> </a:t>
            </a:r>
          </a:p>
          <a:p>
            <a:pPr marL="342900" lvl="0" indent="-342900" algn="just">
              <a:buFont typeface="Wingdings" pitchFamily="2" charset="2"/>
              <a:buChar char="l"/>
            </a:pPr>
            <a:r>
              <a:rPr lang="sr-Cyrl-RS" sz="2000" dirty="0" smtClean="0">
                <a:solidFill>
                  <a:schemeClr val="tx1"/>
                </a:solidFill>
                <a:latin typeface="Times New Roman" pitchFamily="18" charset="0"/>
                <a:cs typeface="Times New Roman" pitchFamily="18" charset="0"/>
                <a:sym typeface="Wingdings"/>
              </a:rPr>
              <a:t>Ученици су одиграли квиз и на основу освојених поена могли су да провере колико су научили. Ово је био важан показатељ </a:t>
            </a:r>
            <a:r>
              <a:rPr lang="sr-Cyrl-RS" sz="2000" dirty="0" smtClean="0">
                <a:solidFill>
                  <a:schemeClr val="tx1"/>
                </a:solidFill>
                <a:latin typeface="Times New Roman" pitchFamily="18" charset="0"/>
                <a:cs typeface="Times New Roman" pitchFamily="18" charset="0"/>
                <a:sym typeface="Wingdings"/>
              </a:rPr>
              <a:t>остварења </a:t>
            </a:r>
            <a:r>
              <a:rPr lang="sr-Cyrl-RS" sz="2000" dirty="0" smtClean="0">
                <a:solidFill>
                  <a:schemeClr val="tx1"/>
                </a:solidFill>
                <a:latin typeface="Times New Roman" pitchFamily="18" charset="0"/>
                <a:cs typeface="Times New Roman" pitchFamily="18" charset="0"/>
                <a:sym typeface="Wingdings"/>
              </a:rPr>
              <a:t>исхода учења. </a:t>
            </a:r>
            <a:r>
              <a:rPr lang="sr-Latn-RS" sz="2200" dirty="0">
                <a:solidFill>
                  <a:prstClr val="black">
                    <a:tint val="75000"/>
                  </a:prstClr>
                </a:solidFill>
                <a:latin typeface="Times New Roman" pitchFamily="18" charset="0"/>
                <a:cs typeface="Times New Roman" pitchFamily="18" charset="0"/>
                <a:hlinkClick r:id="rId2"/>
              </a:rPr>
              <a:t>https://wordwall.net/sh/resource/2426723</a:t>
            </a:r>
            <a:endParaRPr lang="sr-Latn-RS" sz="2000" dirty="0">
              <a:solidFill>
                <a:schemeClr val="tx1"/>
              </a:solidFill>
              <a:latin typeface="Times New Roman" pitchFamily="18" charset="0"/>
              <a:cs typeface="Times New Roman" pitchFamily="18" charset="0"/>
            </a:endParaRP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42"/>
          <a:stretch/>
        </p:blipFill>
        <p:spPr bwMode="auto">
          <a:xfrm>
            <a:off x="5469438" y="1073632"/>
            <a:ext cx="3533052" cy="4710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3"/>
          <p:cNvSpPr/>
          <p:nvPr/>
        </p:nvSpPr>
        <p:spPr>
          <a:xfrm>
            <a:off x="5796136" y="1916832"/>
            <a:ext cx="504056" cy="2160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Cloud 4"/>
          <p:cNvSpPr/>
          <p:nvPr/>
        </p:nvSpPr>
        <p:spPr>
          <a:xfrm>
            <a:off x="5657619" y="2708920"/>
            <a:ext cx="642573" cy="1440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Cloud 5"/>
          <p:cNvSpPr/>
          <p:nvPr/>
        </p:nvSpPr>
        <p:spPr>
          <a:xfrm>
            <a:off x="5905353" y="2996952"/>
            <a:ext cx="498557" cy="1440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Cloud 6"/>
          <p:cNvSpPr/>
          <p:nvPr/>
        </p:nvSpPr>
        <p:spPr>
          <a:xfrm>
            <a:off x="5833344" y="2276872"/>
            <a:ext cx="642573" cy="1440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Sun 7"/>
          <p:cNvSpPr/>
          <p:nvPr/>
        </p:nvSpPr>
        <p:spPr>
          <a:xfrm>
            <a:off x="7524328" y="4911126"/>
            <a:ext cx="648072" cy="576064"/>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748342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753</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Математика</vt:lpstr>
      <vt:lpstr>Свет око нас</vt:lpstr>
      <vt:lpstr>Српски језик</vt:lpstr>
      <vt:lpstr>Пројектна настава</vt:lpstr>
      <vt:lpstr>ПОВРАТНА ИНФОРМАЦИЈА</vt:lpstr>
      <vt:lpstr>КОРИСНИ ЛИНКОВИ: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IdeaPad</dc:creator>
  <cp:lastModifiedBy>IdeaPad</cp:lastModifiedBy>
  <cp:revision>36</cp:revision>
  <dcterms:created xsi:type="dcterms:W3CDTF">2020-05-26T21:32:53Z</dcterms:created>
  <dcterms:modified xsi:type="dcterms:W3CDTF">2020-05-31T16:22:23Z</dcterms:modified>
</cp:coreProperties>
</file>